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6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TAN Meringue" charset="1" panose="00000000000000000000"/>
      <p:regular r:id="rId11"/>
    </p:embeddedFont>
    <p:embeddedFont>
      <p:font typeface="Canva Sans 2" charset="1" panose="020B0503030501040103"/>
      <p:regular r:id="rId12"/>
    </p:embeddedFont>
    <p:embeddedFont>
      <p:font typeface="Canva Sans 2 Bold" charset="1" panose="020B0803030501040103"/>
      <p:regular r:id="rId13"/>
    </p:embeddedFont>
    <p:embeddedFont>
      <p:font typeface="Canva Sans 2 Italics" charset="1" panose="020B0503030501040103"/>
      <p:regular r:id="rId14"/>
    </p:embeddedFont>
    <p:embeddedFont>
      <p:font typeface="Canva Sans 2 Bold Italics" charset="1" panose="020B0803030501040103"/>
      <p:regular r:id="rId15"/>
    </p:embeddedFont>
    <p:embeddedFont>
      <p:font typeface="Canva Sans 1" charset="1" panose="020B0503030501040103"/>
      <p:regular r:id="rId16"/>
    </p:embeddedFont>
    <p:embeddedFont>
      <p:font typeface="Canva Sans 1 Bold" charset="1" panose="020B0803030501040103"/>
      <p:regular r:id="rId17"/>
    </p:embeddedFont>
    <p:embeddedFont>
      <p:font typeface="Canva Sans 1 Italics" charset="1" panose="020B0503030501040103"/>
      <p:regular r:id="rId18"/>
    </p:embeddedFont>
    <p:embeddedFont>
      <p:font typeface="Canva Sans 1 Bold Italics" charset="1" panose="020B0803030501040103"/>
      <p:regular r:id="rId19"/>
    </p:embeddedFont>
    <p:embeddedFont>
      <p:font typeface="Canva Sans 1 Medium" charset="1" panose="020B0603030501040103"/>
      <p:regular r:id="rId20"/>
    </p:embeddedFont>
    <p:embeddedFont>
      <p:font typeface="Canva Sans 1 Medium Italics" charset="1" panose="020B0603030501040103"/>
      <p:regular r:id="rId21"/>
    </p:embeddedFont>
    <p:embeddedFont>
      <p:font typeface="Nunito" charset="1" panose="00000500000000000000"/>
      <p:regular r:id="rId22"/>
    </p:embeddedFont>
    <p:embeddedFont>
      <p:font typeface="Nunito Bold" charset="1" panose="00000800000000000000"/>
      <p:regular r:id="rId23"/>
    </p:embeddedFont>
    <p:embeddedFont>
      <p:font typeface="Nunito Bold Italics" charset="1" panose="00000000000000000000"/>
      <p:regular r:id="rId24"/>
    </p:embeddedFont>
    <p:embeddedFont>
      <p:font typeface="Nunito Light" charset="1" panose="00000400000000000000"/>
      <p:regular r:id="rId25"/>
    </p:embeddedFont>
    <p:embeddedFont>
      <p:font typeface="Nunito Heavy" charset="1" panose="00000000000000000000"/>
      <p:regular r:id="rId26"/>
    </p:embeddedFont>
    <p:embeddedFont>
      <p:font typeface="Nunito Heavy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notesMasters/notesMaster1.xml" Type="http://schemas.openxmlformats.org/officeDocument/2006/relationships/notesMaster"/><Relationship Id="rId57" Target="theme/theme2.xml" Type="http://schemas.openxmlformats.org/officeDocument/2006/relationships/theme"/><Relationship Id="rId58" Target="notesSlides/notesSlide1.xml" Type="http://schemas.openxmlformats.org/officeDocument/2006/relationships/notesSlide"/><Relationship Id="rId59" Target="notesSlides/notesSlide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Workshops</a:t>
            </a:r>
          </a:p>
          <a:p>
            <a:r>
              <a:rPr lang="en-US"/>
              <a:t>Social Activities</a:t>
            </a:r>
          </a:p>
          <a:p>
            <a:r>
              <a:rPr lang="en-US"/>
              <a:t>Sankalan</a:t>
            </a:r>
          </a:p>
          <a:p>
            <a:r>
              <a:rPr lang="en-US"/>
              <a:t>National Events</a:t>
            </a:r>
          </a:p>
          <a:p>
            <a:r>
              <a:rPr lang="en-US"/>
              <a:t>Expert Talks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Workshops</a:t>
            </a:r>
          </a:p>
          <a:p>
            <a:r>
              <a:rPr lang="en-US"/>
              <a:t>Social Activities</a:t>
            </a:r>
          </a:p>
          <a:p>
            <a:r>
              <a:rPr lang="en-US"/>
              <a:t>Sankalan</a:t>
            </a:r>
          </a:p>
          <a:p>
            <a:r>
              <a:rPr lang="en-US"/>
              <a:t>National Events</a:t>
            </a:r>
          </a:p>
          <a:p>
            <a:r>
              <a:rPr lang="en-US"/>
              <a:t>Expert Talks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3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drive/folders/1t0T8Ft9FXzJIw4aTGxFNzDcCdsXycnfZ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jpe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https://docs.google.com/document/d/1mMw0aHpla5nlsAac1Tmq78QBkIitq_2Igl3WvHR2qIM/edit?usp=sharing" TargetMode="External" Type="http://schemas.openxmlformats.org/officeDocument/2006/relationships/hyperlink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jpe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://du.ac.in/uploads/du/Faculty%20CV/Mathematical%20Sciences/Naveen_Computerscience.pdf" TargetMode="External" Type="http://schemas.openxmlformats.org/officeDocument/2006/relationships/hyperlink"/><Relationship Id="rId9" Target="https://cs.du.ac.in/uploads/faculty/pb_resume.pdf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cs.du.ac.in/uploads/faculty/br_resume.pdf" TargetMode="External" Type="http://schemas.openxmlformats.org/officeDocument/2006/relationships/hyperlink"/><Relationship Id="rId9" Target="https://cs.du.ac.in/uploads/faculty/CV_Ankit_Rajpal.pdf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16949" y="189662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7547" y="6493154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76611" y="8353252"/>
            <a:ext cx="19974273" cy="1420979"/>
            <a:chOff x="0" y="0"/>
            <a:chExt cx="26632364" cy="189463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6632364" cy="1894638"/>
              <a:chOff x="0" y="0"/>
              <a:chExt cx="5260714" cy="3742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260714" cy="374250"/>
              </a:xfrm>
              <a:custGeom>
                <a:avLst/>
                <a:gdLst/>
                <a:ahLst/>
                <a:cxnLst/>
                <a:rect r="r" b="b" t="t" l="l"/>
                <a:pathLst>
                  <a:path h="374250" w="5260714">
                    <a:moveTo>
                      <a:pt x="0" y="0"/>
                    </a:moveTo>
                    <a:lnTo>
                      <a:pt x="5260714" y="0"/>
                    </a:lnTo>
                    <a:lnTo>
                      <a:pt x="5260714" y="374250"/>
                    </a:lnTo>
                    <a:lnTo>
                      <a:pt x="0" y="37425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140414" y="539981"/>
              <a:ext cx="743719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unito"/>
                </a:rPr>
                <a:t>MCA, MSc | 2023-2025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960814" y="539981"/>
              <a:ext cx="108204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unito"/>
                </a:rPr>
                <a:t>Dept. of Computer Science, University of Delhi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277" y="75484"/>
            <a:ext cx="2029672" cy="1821144"/>
          </a:xfrm>
          <a:custGeom>
            <a:avLst/>
            <a:gdLst/>
            <a:ahLst/>
            <a:cxnLst/>
            <a:rect r="r" b="b" t="t" l="l"/>
            <a:pathLst>
              <a:path h="1821144" w="2029672">
                <a:moveTo>
                  <a:pt x="0" y="0"/>
                </a:moveTo>
                <a:lnTo>
                  <a:pt x="2029672" y="0"/>
                </a:lnTo>
                <a:lnTo>
                  <a:pt x="2029672" y="1821144"/>
                </a:lnTo>
                <a:lnTo>
                  <a:pt x="0" y="1821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5562" y="2678328"/>
            <a:ext cx="16093738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MEET AND GREET!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Welcome to DUCS , Juniors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0138" y="0"/>
            <a:ext cx="20507325" cy="10287000"/>
            <a:chOff x="0" y="0"/>
            <a:chExt cx="273431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43050" y="1880175"/>
            <a:ext cx="16230600" cy="6526651"/>
            <a:chOff x="0" y="0"/>
            <a:chExt cx="4274726" cy="17189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631892" y="0"/>
            <a:ext cx="8009976" cy="1730229"/>
            <a:chOff x="0" y="0"/>
            <a:chExt cx="2109623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88067" y="4273611"/>
            <a:ext cx="7871233" cy="3999327"/>
          </a:xfrm>
          <a:custGeom>
            <a:avLst/>
            <a:gdLst/>
            <a:ahLst/>
            <a:cxnLst/>
            <a:rect r="r" b="b" t="t" l="l"/>
            <a:pathLst>
              <a:path h="3999327" w="7871233">
                <a:moveTo>
                  <a:pt x="0" y="0"/>
                </a:moveTo>
                <a:lnTo>
                  <a:pt x="7871233" y="0"/>
                </a:lnTo>
                <a:lnTo>
                  <a:pt x="7871233" y="3999326"/>
                </a:lnTo>
                <a:lnTo>
                  <a:pt x="0" y="3999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094" t="-21129" r="-15405" b="-2112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694643" y="2178637"/>
            <a:ext cx="4895098" cy="5329243"/>
          </a:xfrm>
          <a:custGeom>
            <a:avLst/>
            <a:gdLst/>
            <a:ahLst/>
            <a:cxnLst/>
            <a:rect r="r" b="b" t="t" l="l"/>
            <a:pathLst>
              <a:path h="5329243" w="4895098">
                <a:moveTo>
                  <a:pt x="0" y="0"/>
                </a:moveTo>
                <a:lnTo>
                  <a:pt x="4895098" y="0"/>
                </a:lnTo>
                <a:lnTo>
                  <a:pt x="4895098" y="5329243"/>
                </a:lnTo>
                <a:lnTo>
                  <a:pt x="0" y="5329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7586" r="-12764" b="-2051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881270" y="198071"/>
            <a:ext cx="9465181" cy="235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6"/>
              </a:lnSpc>
            </a:pPr>
            <a:r>
              <a:rPr lang="en-US" sz="6797">
                <a:solidFill>
                  <a:srgbClr val="000000"/>
                </a:solidFill>
                <a:latin typeface="Fredoka One Bold"/>
              </a:rPr>
              <a:t>EVENTS</a:t>
            </a:r>
          </a:p>
          <a:p>
            <a:pPr algn="ctr">
              <a:lnSpc>
                <a:spcPts val="951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 Dept. of Computer Science, University of Delhi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76288" y="2998476"/>
            <a:ext cx="1200394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Our department celebrates the festival every year in the true sense by spreading joy and light up the world.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92933" y="2064929"/>
            <a:ext cx="8521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5757"/>
                </a:solidFill>
                <a:latin typeface="TAN Meringue"/>
              </a:rPr>
              <a:t>DIWALI CELEBRATION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25808" y="559518"/>
            <a:ext cx="9169435" cy="1625972"/>
            <a:chOff x="0" y="0"/>
            <a:chExt cx="12225913" cy="21679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225913" cy="2167963"/>
              <a:chOff x="0" y="0"/>
              <a:chExt cx="2414995" cy="4282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414995" cy="428240"/>
              </a:xfrm>
              <a:custGeom>
                <a:avLst/>
                <a:gdLst/>
                <a:ahLst/>
                <a:cxnLst/>
                <a:rect r="r" b="b" t="t" l="l"/>
                <a:pathLst>
                  <a:path h="428240" w="2414995">
                    <a:moveTo>
                      <a:pt x="0" y="0"/>
                    </a:moveTo>
                    <a:lnTo>
                      <a:pt x="2414995" y="0"/>
                    </a:lnTo>
                    <a:lnTo>
                      <a:pt x="2414995" y="428240"/>
                    </a:lnTo>
                    <a:lnTo>
                      <a:pt x="0" y="428240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4798" y="340893"/>
              <a:ext cx="11981116" cy="1311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0"/>
                </a:lnSpc>
              </a:pPr>
              <a:r>
                <a:rPr lang="en-US" sz="5907">
                  <a:solidFill>
                    <a:srgbClr val="000000"/>
                  </a:solidFill>
                  <a:latin typeface="Fredoka One Bold"/>
                </a:rPr>
                <a:t>FAAYDE (</a:t>
              </a:r>
              <a:r>
                <a:rPr lang="en-US" sz="5907">
                  <a:solidFill>
                    <a:srgbClr val="000000"/>
                  </a:solidFill>
                  <a:latin typeface="Fredoka One"/>
                </a:rPr>
                <a:t>BENEFITS</a:t>
              </a:r>
              <a:r>
                <a:rPr lang="en-US" sz="5907">
                  <a:solidFill>
                    <a:srgbClr val="000000"/>
                  </a:solidFill>
                  <a:latin typeface="Fredoka One Bold"/>
                </a:rPr>
                <a:t>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38982" y="3669575"/>
            <a:ext cx="921003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-&gt; Scholarship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 -&gt; Labs &amp; Library (CSL)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-&gt; Laptop (for EWS students)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 -&gt; health card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 -&gt; DU Hostel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 -&gt; University Students Perks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6042" y="3205755"/>
            <a:ext cx="13795916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National Scholarship Portal.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FSS.</a:t>
            </a:r>
          </a:p>
          <a:p>
            <a:pPr>
              <a:lnSpc>
                <a:spcPts val="4480"/>
              </a:lnSpc>
            </a:pP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ICCR</a:t>
            </a:r>
            <a:r>
              <a:rPr lang="en-US" sz="3200">
                <a:solidFill>
                  <a:srgbClr val="FF3131"/>
                </a:solidFill>
                <a:latin typeface="Nunito Bold"/>
              </a:rPr>
              <a:t> (Foreign students)</a:t>
            </a:r>
            <a:r>
              <a:rPr lang="en-US" sz="3200">
                <a:solidFill>
                  <a:srgbClr val="000000"/>
                </a:solidFill>
                <a:latin typeface="Nunito Bold"/>
              </a:rPr>
              <a:t>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"/>
              </a:rPr>
              <a:t>SCHOLARSHIP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91708" y="2372413"/>
            <a:ext cx="12740356" cy="504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BOYS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PG Men’s Hostel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Gwyer Hall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DS Kothari Hostel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Mansarovar Hostel</a:t>
            </a:r>
          </a:p>
          <a:p>
            <a:pPr>
              <a:lnSpc>
                <a:spcPts val="4028"/>
              </a:lnSpc>
            </a:pPr>
          </a:p>
          <a:p>
            <a:pPr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GIRLS.  </a:t>
            </a:r>
            <a:r>
              <a:rPr lang="en-US" sz="2877">
                <a:solidFill>
                  <a:srgbClr val="FF3131"/>
                </a:solidFill>
                <a:latin typeface="Nunito Bold"/>
              </a:rPr>
              <a:t>(Reg already opened)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University Hostel for Women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Meghdoot Hostel</a:t>
            </a:r>
          </a:p>
          <a:p>
            <a:pPr marL="621276" indent="-310638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Nunito Bold"/>
              </a:rPr>
              <a:t>Rajiv Gandhi Hostel Complex for Girls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HOSTEL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26302" y="2409313"/>
            <a:ext cx="13097973" cy="409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2"/>
              </a:lnSpc>
            </a:pPr>
          </a:p>
          <a:p>
            <a:pPr marL="717420" indent="-358710" lvl="1">
              <a:lnSpc>
                <a:spcPts val="4652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Nunito Bold"/>
              </a:rPr>
              <a:t>Collect offline form from the hostel only. </a:t>
            </a:r>
          </a:p>
          <a:p>
            <a:pPr marL="717420" indent="-358710" lvl="1">
              <a:lnSpc>
                <a:spcPts val="4652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Nunito Bold"/>
              </a:rPr>
              <a:t>Fill and get it signed by the HOD.</a:t>
            </a:r>
          </a:p>
          <a:p>
            <a:pPr marL="717420" indent="-358710" lvl="1">
              <a:lnSpc>
                <a:spcPts val="4652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Nunito Bold"/>
              </a:rPr>
              <a:t>Attach your self-attested doc(10/12/UG/RANK CARD/CATEGORY if applicable/ ADDRESS PROOF).</a:t>
            </a:r>
          </a:p>
          <a:p>
            <a:pPr marL="717420" indent="-358710" lvl="1">
              <a:lnSpc>
                <a:spcPts val="4652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Nunito Bold"/>
              </a:rPr>
              <a:t>2 local guardian who should have address of Delhi. </a:t>
            </a:r>
          </a:p>
          <a:p>
            <a:pPr marL="717420" indent="-358710" lvl="1">
              <a:lnSpc>
                <a:spcPts val="4652"/>
              </a:lnSpc>
              <a:buFont typeface="Arial"/>
              <a:buChar char="•"/>
            </a:pPr>
            <a:r>
              <a:rPr lang="en-US" sz="3322">
                <a:solidFill>
                  <a:srgbClr val="000000"/>
                </a:solidFill>
                <a:latin typeface="Nunito Bold"/>
              </a:rPr>
              <a:t>Fitness Certificate from WUS health care.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03830" y="640829"/>
            <a:ext cx="9880340" cy="1730229"/>
            <a:chOff x="0" y="0"/>
            <a:chExt cx="13173787" cy="230697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173787" cy="2306971"/>
              <a:chOff x="0" y="0"/>
              <a:chExt cx="2602229" cy="45569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602230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602230">
                    <a:moveTo>
                      <a:pt x="0" y="0"/>
                    </a:moveTo>
                    <a:lnTo>
                      <a:pt x="2602230" y="0"/>
                    </a:lnTo>
                    <a:lnTo>
                      <a:pt x="2602230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02306" y="558707"/>
              <a:ext cx="11761356" cy="1096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36"/>
                </a:lnSpc>
              </a:pPr>
              <a:r>
                <a:rPr lang="en-US" sz="4954">
                  <a:solidFill>
                    <a:srgbClr val="000000"/>
                  </a:solidFill>
                  <a:latin typeface="Fredoka One Bold"/>
                </a:rPr>
                <a:t>HOSTEL ENROLL. PROCESS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26302" y="2360384"/>
            <a:ext cx="12562121" cy="222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1"/>
              </a:lnSpc>
            </a:pPr>
          </a:p>
          <a:p>
            <a:pPr marL="688070" indent="-344035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Collect the library registration card from CSL.</a:t>
            </a:r>
          </a:p>
          <a:p>
            <a:pPr marL="688070" indent="-344035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Fill the form and get attested from the office.</a:t>
            </a:r>
          </a:p>
          <a:p>
            <a:pPr marL="688070" indent="-344035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Then, submit it into library.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LIBRARY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26302" y="2360384"/>
            <a:ext cx="12562121" cy="391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1"/>
              </a:lnSpc>
            </a:pPr>
          </a:p>
          <a:p>
            <a:pPr marL="688070" indent="-344035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WUS near Patel Chest.</a:t>
            </a:r>
          </a:p>
          <a:p>
            <a:pPr>
              <a:lnSpc>
                <a:spcPts val="4461"/>
              </a:lnSpc>
            </a:pPr>
          </a:p>
          <a:p>
            <a:pPr>
              <a:lnSpc>
                <a:spcPts val="4461"/>
              </a:lnSpc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Facilities:</a:t>
            </a:r>
            <a:r>
              <a:rPr lang="en-US" sz="3186">
                <a:solidFill>
                  <a:srgbClr val="FF3131"/>
                </a:solidFill>
                <a:latin typeface="Nunito Bold"/>
              </a:rPr>
              <a:t>(Monthly subscription)</a:t>
            </a:r>
          </a:p>
          <a:p>
            <a:pPr marL="688070" indent="-344035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Consultation free.</a:t>
            </a:r>
          </a:p>
          <a:p>
            <a:pPr marL="688070" indent="-344035" lvl="1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Nunito Bold"/>
              </a:rPr>
              <a:t>Medication and diagnosis free.</a:t>
            </a:r>
          </a:p>
          <a:p>
            <a:pPr>
              <a:lnSpc>
                <a:spcPts val="4461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HEALTH CARD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993888"/>
            <a:chOff x="0" y="0"/>
            <a:chExt cx="4274726" cy="1842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842012"/>
            </a:xfrm>
            <a:custGeom>
              <a:avLst/>
              <a:gdLst/>
              <a:ahLst/>
              <a:cxnLst/>
              <a:rect r="r" b="b" t="t" l="l"/>
              <a:pathLst>
                <a:path h="184201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42012"/>
                  </a:lnTo>
                  <a:lnTo>
                    <a:pt x="0" y="1842012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4493" y="1973506"/>
            <a:ext cx="13990049" cy="544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6"/>
              </a:lnSpc>
            </a:pP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Microsoft Office 365(Online and mobile app). 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GitHUB student developer pack.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Free credits on AZURE.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FILMORA &amp; Pixlr. 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Libre Office.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Flipkart plus membership (upload student id).</a:t>
            </a:r>
          </a:p>
          <a:p>
            <a:pPr>
              <a:lnSpc>
                <a:spcPts val="3936"/>
              </a:lnSpc>
            </a:pPr>
          </a:p>
          <a:p>
            <a:pPr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DISCOUNTS (you have to apply for verification) 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UNiDAYS 10% discount on apple products with free accessories. </a:t>
            </a:r>
          </a:p>
          <a:p>
            <a:pPr marL="607111" indent="-303556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Nunito Bold"/>
              </a:rPr>
              <a:t>15-20% discount on other brand products.</a:t>
            </a:r>
            <a:r>
              <a:rPr lang="en-US" sz="2812">
                <a:solidFill>
                  <a:srgbClr val="000000"/>
                </a:solidFill>
                <a:latin typeface="Nunito Bold"/>
              </a:rPr>
              <a:t>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FREE STUFF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38000" y="1786513"/>
            <a:ext cx="4471466" cy="52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000000"/>
                </a:solidFill>
                <a:latin typeface="Canva Sans 2"/>
              </a:rPr>
              <a:t>using DU official mail-id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1578" y="346904"/>
            <a:ext cx="9844844" cy="1730229"/>
            <a:chOff x="0" y="0"/>
            <a:chExt cx="13126459" cy="23069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126459" cy="2306971"/>
              <a:chOff x="0" y="0"/>
              <a:chExt cx="2592881" cy="4556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592881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592881">
                    <a:moveTo>
                      <a:pt x="0" y="0"/>
                    </a:moveTo>
                    <a:lnTo>
                      <a:pt x="2592881" y="0"/>
                    </a:lnTo>
                    <a:lnTo>
                      <a:pt x="2592881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4798" y="331368"/>
              <a:ext cx="12881661" cy="145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>
                  <a:solidFill>
                    <a:srgbClr val="000000"/>
                  </a:solidFill>
                  <a:latin typeface="Fredoka One Bold"/>
                </a:rPr>
                <a:t>OUR COMMUNITY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1545" y="2529606"/>
            <a:ext cx="15425305" cy="5773310"/>
            <a:chOff x="0" y="0"/>
            <a:chExt cx="4062632" cy="15205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2631" cy="1520542"/>
            </a:xfrm>
            <a:custGeom>
              <a:avLst/>
              <a:gdLst/>
              <a:ahLst/>
              <a:cxnLst/>
              <a:rect r="r" b="b" t="t" l="l"/>
              <a:pathLst>
                <a:path h="1520542" w="4062631">
                  <a:moveTo>
                    <a:pt x="0" y="0"/>
                  </a:moveTo>
                  <a:lnTo>
                    <a:pt x="4062631" y="0"/>
                  </a:lnTo>
                  <a:lnTo>
                    <a:pt x="4062631" y="1520542"/>
                  </a:lnTo>
                  <a:lnTo>
                    <a:pt x="0" y="1520542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03211" y="687305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5" y="0"/>
                </a:lnTo>
                <a:lnTo>
                  <a:pt x="3395205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16094" y="3235830"/>
            <a:ext cx="91954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https://discord.gg/f48FBSdS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09064" y="4612783"/>
            <a:ext cx="3077975" cy="3077975"/>
            <a:chOff x="0" y="0"/>
            <a:chExt cx="4103966" cy="41039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03966" cy="4103966"/>
            </a:xfrm>
            <a:custGeom>
              <a:avLst/>
              <a:gdLst/>
              <a:ahLst/>
              <a:cxnLst/>
              <a:rect r="r" b="b" t="t" l="l"/>
              <a:pathLst>
                <a:path h="4103966" w="4103966">
                  <a:moveTo>
                    <a:pt x="0" y="0"/>
                  </a:moveTo>
                  <a:lnTo>
                    <a:pt x="4103966" y="0"/>
                  </a:lnTo>
                  <a:lnTo>
                    <a:pt x="4103966" y="4103966"/>
                  </a:lnTo>
                  <a:lnTo>
                    <a:pt x="0" y="410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1578" y="346904"/>
            <a:ext cx="9844844" cy="1730229"/>
            <a:chOff x="0" y="0"/>
            <a:chExt cx="13126459" cy="23069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126459" cy="2306971"/>
              <a:chOff x="0" y="0"/>
              <a:chExt cx="2592881" cy="4556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592881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592881">
                    <a:moveTo>
                      <a:pt x="0" y="0"/>
                    </a:moveTo>
                    <a:lnTo>
                      <a:pt x="2592881" y="0"/>
                    </a:lnTo>
                    <a:lnTo>
                      <a:pt x="2592881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4798" y="331368"/>
              <a:ext cx="12881661" cy="145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>
                  <a:solidFill>
                    <a:srgbClr val="000000"/>
                  </a:solidFill>
                  <a:latin typeface="Fredoka One Bold"/>
                </a:rPr>
                <a:t>OLD VS NEW COURSE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2495" y="2529606"/>
            <a:ext cx="15425305" cy="5773310"/>
            <a:chOff x="0" y="0"/>
            <a:chExt cx="4062632" cy="15205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2631" cy="1520542"/>
            </a:xfrm>
            <a:custGeom>
              <a:avLst/>
              <a:gdLst/>
              <a:ahLst/>
              <a:cxnLst/>
              <a:rect r="r" b="b" t="t" l="l"/>
              <a:pathLst>
                <a:path h="1520542" w="4062631">
                  <a:moveTo>
                    <a:pt x="0" y="0"/>
                  </a:moveTo>
                  <a:lnTo>
                    <a:pt x="4062631" y="0"/>
                  </a:lnTo>
                  <a:lnTo>
                    <a:pt x="4062631" y="1520542"/>
                  </a:lnTo>
                  <a:lnTo>
                    <a:pt x="0" y="1520542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03211" y="687305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5" y="0"/>
                </a:lnTo>
                <a:lnTo>
                  <a:pt x="3395205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INTRODUCTION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6042" y="3205755"/>
            <a:ext cx="1379591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Aao jane tum hame aur hum tumhe😊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 Dept. of Computer Science, University of Delhi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386464" cy="7150105"/>
            <a:chOff x="0" y="0"/>
            <a:chExt cx="4315776" cy="18831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15776" cy="1883155"/>
            </a:xfrm>
            <a:custGeom>
              <a:avLst/>
              <a:gdLst/>
              <a:ahLst/>
              <a:cxnLst/>
              <a:rect r="r" b="b" t="t" l="l"/>
              <a:pathLst>
                <a:path h="1883155" w="4315776">
                  <a:moveTo>
                    <a:pt x="0" y="0"/>
                  </a:moveTo>
                  <a:lnTo>
                    <a:pt x="4315776" y="0"/>
                  </a:lnTo>
                  <a:lnTo>
                    <a:pt x="4315776" y="1883155"/>
                  </a:lnTo>
                  <a:lnTo>
                    <a:pt x="0" y="1883155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28700" y="2962876"/>
            <a:ext cx="7889550" cy="4883733"/>
            <a:chOff x="0" y="0"/>
            <a:chExt cx="6973570" cy="4316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0" t="-10580" r="0" b="-1058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751414" y="640829"/>
            <a:ext cx="10785171" cy="1730229"/>
            <a:chOff x="0" y="0"/>
            <a:chExt cx="14380228" cy="230697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4380228" cy="2306971"/>
              <a:chOff x="0" y="0"/>
              <a:chExt cx="2840539" cy="45569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840539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840539">
                    <a:moveTo>
                      <a:pt x="0" y="0"/>
                    </a:moveTo>
                    <a:lnTo>
                      <a:pt x="2840539" y="0"/>
                    </a:lnTo>
                    <a:lnTo>
                      <a:pt x="2840539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331368"/>
              <a:ext cx="14380228" cy="145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>
                  <a:solidFill>
                    <a:srgbClr val="000000"/>
                  </a:solidFill>
                  <a:latin typeface="Fredoka One Bold"/>
                </a:rPr>
                <a:t>PHOTOS ZONE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525614" y="2962876"/>
            <a:ext cx="7889550" cy="4883733"/>
            <a:chOff x="0" y="0"/>
            <a:chExt cx="6973570" cy="4316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9"/>
              <a:stretch>
                <a:fillRect l="-4901" t="0" r="-490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64312" y="7927307"/>
            <a:ext cx="9715239" cy="71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u="sng">
                <a:solidFill>
                  <a:srgbClr val="000000"/>
                </a:solidFill>
                <a:latin typeface="Canva Sans 1"/>
                <a:hlinkClick r:id="rId10" tooltip="https://drive.google.com/drive/folders/1t0T8Ft9FXzJIw4aTGxFNzDcCdsXycnfZ?usp=sharing"/>
              </a:rPr>
              <a:t>click 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10979" y="904875"/>
            <a:ext cx="646604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TIPS ZONE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795155" y="2801985"/>
            <a:ext cx="10671464" cy="5227787"/>
            <a:chOff x="0" y="0"/>
            <a:chExt cx="2810591" cy="1376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0591" cy="1376866"/>
            </a:xfrm>
            <a:custGeom>
              <a:avLst/>
              <a:gdLst/>
              <a:ahLst/>
              <a:cxnLst/>
              <a:rect r="r" b="b" t="t" l="l"/>
              <a:pathLst>
                <a:path h="1376866" w="2810591">
                  <a:moveTo>
                    <a:pt x="0" y="0"/>
                  </a:moveTo>
                  <a:lnTo>
                    <a:pt x="2810591" y="0"/>
                  </a:lnTo>
                  <a:lnTo>
                    <a:pt x="2810591" y="1376866"/>
                  </a:lnTo>
                  <a:lnTo>
                    <a:pt x="0" y="137686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131732" y="3273425"/>
            <a:ext cx="7998308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00000"/>
                </a:solidFill>
                <a:latin typeface="Nunito Bold"/>
              </a:rPr>
              <a:t>5 Tips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1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. DSA (not only me)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2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. Skill Development and projects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3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. CGPA and Free Internship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4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. Hackathons and Open source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5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. Connections and Mentorship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03211" y="687305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5" y="0"/>
                </a:lnTo>
                <a:lnTo>
                  <a:pt x="3395205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6842" y="664564"/>
            <a:ext cx="9834317" cy="1730229"/>
            <a:chOff x="0" y="0"/>
            <a:chExt cx="13112422" cy="23069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112422" cy="2306971"/>
              <a:chOff x="0" y="0"/>
              <a:chExt cx="2590108" cy="4556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590108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590108">
                    <a:moveTo>
                      <a:pt x="0" y="0"/>
                    </a:moveTo>
                    <a:lnTo>
                      <a:pt x="2590108" y="0"/>
                    </a:lnTo>
                    <a:lnTo>
                      <a:pt x="2590108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4798" y="350418"/>
              <a:ext cx="12867625" cy="123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0"/>
                </a:lnSpc>
              </a:pPr>
              <a:r>
                <a:rPr lang="en-US" sz="5607">
                  <a:solidFill>
                    <a:srgbClr val="000000"/>
                  </a:solidFill>
                  <a:latin typeface="Fredoka One"/>
                </a:rPr>
                <a:t>Seniors’s Personal Tips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92796" y="664564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6842" y="664564"/>
            <a:ext cx="9834317" cy="1730229"/>
            <a:chOff x="0" y="0"/>
            <a:chExt cx="13112422" cy="23069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112422" cy="2306971"/>
              <a:chOff x="0" y="0"/>
              <a:chExt cx="2590108" cy="4556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590108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590108">
                    <a:moveTo>
                      <a:pt x="0" y="0"/>
                    </a:moveTo>
                    <a:lnTo>
                      <a:pt x="2590108" y="0"/>
                    </a:lnTo>
                    <a:lnTo>
                      <a:pt x="2590108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4798" y="350418"/>
              <a:ext cx="12867625" cy="123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0"/>
                </a:lnSpc>
              </a:pPr>
              <a:r>
                <a:rPr lang="en-US" sz="5607">
                  <a:solidFill>
                    <a:srgbClr val="000000"/>
                  </a:solidFill>
                  <a:latin typeface="Fredoka One"/>
                </a:rPr>
                <a:t>OPPORTUNITIES AHEAD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92796" y="664564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1499" y="2547114"/>
            <a:ext cx="5394093" cy="6101665"/>
          </a:xfrm>
          <a:custGeom>
            <a:avLst/>
            <a:gdLst/>
            <a:ahLst/>
            <a:cxnLst/>
            <a:rect r="r" b="b" t="t" l="l"/>
            <a:pathLst>
              <a:path h="6101665" w="5394093">
                <a:moveTo>
                  <a:pt x="0" y="0"/>
                </a:moveTo>
                <a:lnTo>
                  <a:pt x="5394093" y="0"/>
                </a:lnTo>
                <a:lnTo>
                  <a:pt x="5394093" y="6101665"/>
                </a:lnTo>
                <a:lnTo>
                  <a:pt x="0" y="61016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6842" y="664564"/>
            <a:ext cx="10275930" cy="1730229"/>
            <a:chOff x="0" y="0"/>
            <a:chExt cx="13701240" cy="23069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701240" cy="2306971"/>
              <a:chOff x="0" y="0"/>
              <a:chExt cx="2706418" cy="4556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06418" cy="455698"/>
              </a:xfrm>
              <a:custGeom>
                <a:avLst/>
                <a:gdLst/>
                <a:ahLst/>
                <a:cxnLst/>
                <a:rect r="r" b="b" t="t" l="l"/>
                <a:pathLst>
                  <a:path h="455698" w="2706418">
                    <a:moveTo>
                      <a:pt x="0" y="0"/>
                    </a:moveTo>
                    <a:lnTo>
                      <a:pt x="2706418" y="0"/>
                    </a:lnTo>
                    <a:lnTo>
                      <a:pt x="2706418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55790" y="350418"/>
              <a:ext cx="13445450" cy="123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50"/>
                </a:lnSpc>
              </a:pPr>
              <a:r>
                <a:rPr lang="en-US" sz="5607">
                  <a:solidFill>
                    <a:srgbClr val="000000"/>
                  </a:solidFill>
                  <a:latin typeface="Fredoka One"/>
                </a:rPr>
                <a:t>PLACEMENTS VS RESEARCH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Dept. of Computer Science, University of Delhi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92796" y="664564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142605" y="3407052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718" y="6893588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457112" y="2881713"/>
            <a:ext cx="7373777" cy="5068331"/>
            <a:chOff x="0" y="0"/>
            <a:chExt cx="1942065" cy="13348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2065" cy="1334869"/>
            </a:xfrm>
            <a:custGeom>
              <a:avLst/>
              <a:gdLst/>
              <a:ahLst/>
              <a:cxnLst/>
              <a:rect r="r" b="b" t="t" l="l"/>
              <a:pathLst>
                <a:path h="1334869" w="1942065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79113" y="687305"/>
            <a:ext cx="12329775" cy="1730229"/>
            <a:chOff x="0" y="0"/>
            <a:chExt cx="3247348" cy="4556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348" cy="455698"/>
            </a:xfrm>
            <a:custGeom>
              <a:avLst/>
              <a:gdLst/>
              <a:ahLst/>
              <a:cxnLst/>
              <a:rect r="r" b="b" t="t" l="l"/>
              <a:pathLst>
                <a:path h="455698" w="324734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517916" y="904875"/>
            <a:ext cx="13252168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RESOURCE ZONE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23637" y="5522543"/>
            <a:ext cx="67438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https://linktr.ee/dayachaudhary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59288" y="3592692"/>
            <a:ext cx="73737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 1"/>
                <a:hlinkClick r:id="rId6" tooltip="https://docs.google.com/document/d/1mMw0aHpla5nlsAac1Tmq78QBkIitq_2Igl3WvHR2qIM/edit?usp=sharing"/>
              </a:rPr>
              <a:t>Paid Courses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8686" y="4639772"/>
            <a:ext cx="7373777" cy="43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564">
                <a:solidFill>
                  <a:srgbClr val="000000"/>
                </a:solidFill>
                <a:latin typeface="Canva Sans 1"/>
              </a:rPr>
              <a:t>https://opensource.guide/how-to-contribute/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473" y="272710"/>
            <a:ext cx="8398853" cy="9389348"/>
          </a:xfrm>
          <a:custGeom>
            <a:avLst/>
            <a:gdLst/>
            <a:ahLst/>
            <a:cxnLst/>
            <a:rect r="r" b="b" t="t" l="l"/>
            <a:pathLst>
              <a:path h="9389348" w="8398853">
                <a:moveTo>
                  <a:pt x="0" y="0"/>
                </a:moveTo>
                <a:lnTo>
                  <a:pt x="8398853" y="0"/>
                </a:lnTo>
                <a:lnTo>
                  <a:pt x="8398853" y="9389348"/>
                </a:lnTo>
                <a:lnTo>
                  <a:pt x="0" y="938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3523" y="272710"/>
            <a:ext cx="8480702" cy="9389348"/>
          </a:xfrm>
          <a:custGeom>
            <a:avLst/>
            <a:gdLst/>
            <a:ahLst/>
            <a:cxnLst/>
            <a:rect r="r" b="b" t="t" l="l"/>
            <a:pathLst>
              <a:path h="9389348" w="8480702">
                <a:moveTo>
                  <a:pt x="0" y="0"/>
                </a:moveTo>
                <a:lnTo>
                  <a:pt x="8480702" y="0"/>
                </a:lnTo>
                <a:lnTo>
                  <a:pt x="8480702" y="9389348"/>
                </a:lnTo>
                <a:lnTo>
                  <a:pt x="0" y="9389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311054" y="457200"/>
            <a:ext cx="11665891" cy="7772400"/>
          </a:xfrm>
          <a:custGeom>
            <a:avLst/>
            <a:gdLst/>
            <a:ahLst/>
            <a:cxnLst/>
            <a:rect r="r" b="b" t="t" l="l"/>
            <a:pathLst>
              <a:path h="7772400" w="11665891">
                <a:moveTo>
                  <a:pt x="0" y="0"/>
                </a:moveTo>
                <a:lnTo>
                  <a:pt x="11665892" y="0"/>
                </a:lnTo>
                <a:lnTo>
                  <a:pt x="11665892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60323" y="26267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7718" y="6893588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76251" y="1662606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120044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69473" y="2924194"/>
            <a:ext cx="11749054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Presentation by MCA Batch(2022-2024)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576611" y="8353252"/>
            <a:ext cx="19974273" cy="1420979"/>
            <a:chOff x="0" y="0"/>
            <a:chExt cx="26632364" cy="189463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6632364" cy="1894638"/>
              <a:chOff x="0" y="0"/>
              <a:chExt cx="5260714" cy="3742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260714" cy="374250"/>
              </a:xfrm>
              <a:custGeom>
                <a:avLst/>
                <a:gdLst/>
                <a:ahLst/>
                <a:cxnLst/>
                <a:rect r="r" b="b" t="t" l="l"/>
                <a:pathLst>
                  <a:path h="374250" w="5260714">
                    <a:moveTo>
                      <a:pt x="0" y="0"/>
                    </a:moveTo>
                    <a:lnTo>
                      <a:pt x="5260714" y="0"/>
                    </a:lnTo>
                    <a:lnTo>
                      <a:pt x="5260714" y="374250"/>
                    </a:lnTo>
                    <a:lnTo>
                      <a:pt x="0" y="37425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140414" y="539981"/>
              <a:ext cx="743719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unito"/>
                </a:rPr>
                <a:t>MCA, MSc | 2023-2025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960814" y="539981"/>
              <a:ext cx="108204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unito"/>
                </a:rPr>
                <a:t>Dept. of Computer Science, University of Delhi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125330"/>
            <a:ext cx="8243772" cy="1990001"/>
            <a:chOff x="0" y="0"/>
            <a:chExt cx="2171199" cy="5241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1199" cy="524116"/>
            </a:xfrm>
            <a:custGeom>
              <a:avLst/>
              <a:gdLst/>
              <a:ahLst/>
              <a:cxnLst/>
              <a:rect r="r" b="b" t="t" l="l"/>
              <a:pathLst>
                <a:path h="524116" w="2171199">
                  <a:moveTo>
                    <a:pt x="0" y="0"/>
                  </a:moveTo>
                  <a:lnTo>
                    <a:pt x="2171199" y="0"/>
                  </a:lnTo>
                  <a:lnTo>
                    <a:pt x="2171199" y="524116"/>
                  </a:lnTo>
                  <a:lnTo>
                    <a:pt x="0" y="524116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028700" y="2417534"/>
          <a:ext cx="16523603" cy="6283067"/>
        </p:xfrm>
        <a:graphic>
          <a:graphicData uri="http://schemas.openxmlformats.org/drawingml/2006/table">
            <a:tbl>
              <a:tblPr/>
              <a:tblGrid>
                <a:gridCol w="8114961"/>
                <a:gridCol w="8408642"/>
              </a:tblGrid>
              <a:tr h="31415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</a:t>
                      </a:r>
                      <a:r>
                        <a:rPr lang="en-US" sz="2299" u="sng">
                          <a:solidFill>
                            <a:srgbClr val="000000"/>
                          </a:solidFill>
                          <a:latin typeface="Canva Sans 1 Bold"/>
                        </a:rPr>
                        <a:t> </a:t>
                      </a:r>
                      <a:r>
                        <a:rPr lang="en-US" sz="2299" u="sng">
                          <a:solidFill>
                            <a:srgbClr val="000000"/>
                          </a:solidFill>
                          <a:latin typeface="Canva Sans 1 Bold"/>
                          <a:hlinkClick r:id="rId8" tooltip="http://du.ac.in/uploads/du/Faculty%20CV/Mathematical%20Sciences/Naveen_Computerscience.pdf"/>
                        </a:rPr>
                        <a:t>Naveen Kumar</a:t>
                      </a: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Professor</a:t>
                      </a:r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Head of the Department</a:t>
                      </a:r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&amp; Dean of the Faculty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Neelima Gupta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15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 u="sng">
                          <a:solidFill>
                            <a:srgbClr val="000000"/>
                          </a:solidFill>
                          <a:latin typeface="Canva Sans 1 Bold"/>
                          <a:hlinkClick r:id="rId9" tooltip="https://cs.du.ac.in/uploads/faculty/pb_resume.pdf"/>
                        </a:rPr>
                        <a:t>Punam Bedi</a:t>
                      </a:r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Senior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Vasudha Bhatnagar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7" id="17"/>
          <p:cNvSpPr/>
          <p:nvPr/>
        </p:nvSpPr>
        <p:spPr>
          <a:xfrm flipH="false" flipV="false" rot="0">
            <a:off x="6832462" y="2591365"/>
            <a:ext cx="2311538" cy="2889486"/>
          </a:xfrm>
          <a:custGeom>
            <a:avLst/>
            <a:gdLst/>
            <a:ahLst/>
            <a:cxnLst/>
            <a:rect r="r" b="b" t="t" l="l"/>
            <a:pathLst>
              <a:path h="2889486" w="2311538">
                <a:moveTo>
                  <a:pt x="0" y="0"/>
                </a:moveTo>
                <a:lnTo>
                  <a:pt x="2311538" y="0"/>
                </a:lnTo>
                <a:lnTo>
                  <a:pt x="2311538" y="2889486"/>
                </a:lnTo>
                <a:lnTo>
                  <a:pt x="0" y="2889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416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683912" y="2643367"/>
            <a:ext cx="2309624" cy="2771549"/>
          </a:xfrm>
          <a:custGeom>
            <a:avLst/>
            <a:gdLst/>
            <a:ahLst/>
            <a:cxnLst/>
            <a:rect r="r" b="b" t="t" l="l"/>
            <a:pathLst>
              <a:path h="2771549" w="2309624">
                <a:moveTo>
                  <a:pt x="0" y="0"/>
                </a:moveTo>
                <a:lnTo>
                  <a:pt x="2309624" y="0"/>
                </a:lnTo>
                <a:lnTo>
                  <a:pt x="2309624" y="2771548"/>
                </a:lnTo>
                <a:lnTo>
                  <a:pt x="0" y="27715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32462" y="5737356"/>
            <a:ext cx="2284419" cy="2741303"/>
          </a:xfrm>
          <a:custGeom>
            <a:avLst/>
            <a:gdLst/>
            <a:ahLst/>
            <a:cxnLst/>
            <a:rect r="r" b="b" t="t" l="l"/>
            <a:pathLst>
              <a:path h="2741303" w="2284419">
                <a:moveTo>
                  <a:pt x="0" y="0"/>
                </a:moveTo>
                <a:lnTo>
                  <a:pt x="2284419" y="0"/>
                </a:lnTo>
                <a:lnTo>
                  <a:pt x="2284419" y="2741303"/>
                </a:lnTo>
                <a:lnTo>
                  <a:pt x="0" y="2741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38514" y="5634994"/>
            <a:ext cx="2455022" cy="2946027"/>
          </a:xfrm>
          <a:custGeom>
            <a:avLst/>
            <a:gdLst/>
            <a:ahLst/>
            <a:cxnLst/>
            <a:rect r="r" b="b" t="t" l="l"/>
            <a:pathLst>
              <a:path h="2946027" w="2455022">
                <a:moveTo>
                  <a:pt x="0" y="0"/>
                </a:moveTo>
                <a:lnTo>
                  <a:pt x="2455022" y="0"/>
                </a:lnTo>
                <a:lnTo>
                  <a:pt x="2455022" y="2946027"/>
                </a:lnTo>
                <a:lnTo>
                  <a:pt x="0" y="2946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543721" y="495528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FACULTY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125330"/>
            <a:ext cx="8243772" cy="1990001"/>
            <a:chOff x="0" y="0"/>
            <a:chExt cx="2171199" cy="5241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1199" cy="524116"/>
            </a:xfrm>
            <a:custGeom>
              <a:avLst/>
              <a:gdLst/>
              <a:ahLst/>
              <a:cxnLst/>
              <a:rect r="r" b="b" t="t" l="l"/>
              <a:pathLst>
                <a:path h="524116" w="2171199">
                  <a:moveTo>
                    <a:pt x="0" y="0"/>
                  </a:moveTo>
                  <a:lnTo>
                    <a:pt x="2171199" y="0"/>
                  </a:lnTo>
                  <a:lnTo>
                    <a:pt x="2171199" y="524116"/>
                  </a:lnTo>
                  <a:lnTo>
                    <a:pt x="0" y="524116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028700" y="2417534"/>
          <a:ext cx="16523603" cy="6283067"/>
        </p:xfrm>
        <a:graphic>
          <a:graphicData uri="http://schemas.openxmlformats.org/drawingml/2006/table">
            <a:tbl>
              <a:tblPr/>
              <a:tblGrid>
                <a:gridCol w="8261802"/>
                <a:gridCol w="8261802"/>
              </a:tblGrid>
              <a:tr h="31415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Dilip Senapati</a:t>
                      </a: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Associate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Om Pal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Associate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15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Mantosh Biswas</a:t>
                      </a: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Associate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Vikas Kumar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Assistant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7" id="17"/>
          <p:cNvSpPr/>
          <p:nvPr/>
        </p:nvSpPr>
        <p:spPr>
          <a:xfrm flipH="false" flipV="false" rot="0">
            <a:off x="6823713" y="2440803"/>
            <a:ext cx="2422506" cy="3118265"/>
          </a:xfrm>
          <a:custGeom>
            <a:avLst/>
            <a:gdLst/>
            <a:ahLst/>
            <a:cxnLst/>
            <a:rect r="r" b="b" t="t" l="l"/>
            <a:pathLst>
              <a:path h="3118265" w="2422506">
                <a:moveTo>
                  <a:pt x="0" y="0"/>
                </a:moveTo>
                <a:lnTo>
                  <a:pt x="2422505" y="0"/>
                </a:lnTo>
                <a:lnTo>
                  <a:pt x="2422505" y="3118265"/>
                </a:lnTo>
                <a:lnTo>
                  <a:pt x="0" y="3118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51394" y="2440803"/>
            <a:ext cx="2500909" cy="3075895"/>
          </a:xfrm>
          <a:custGeom>
            <a:avLst/>
            <a:gdLst/>
            <a:ahLst/>
            <a:cxnLst/>
            <a:rect r="r" b="b" t="t" l="l"/>
            <a:pathLst>
              <a:path h="3075895" w="2500909">
                <a:moveTo>
                  <a:pt x="0" y="0"/>
                </a:moveTo>
                <a:lnTo>
                  <a:pt x="2500909" y="0"/>
                </a:lnTo>
                <a:lnTo>
                  <a:pt x="2500909" y="3075895"/>
                </a:lnTo>
                <a:lnTo>
                  <a:pt x="0" y="3075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40" r="0" b="-314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06473" y="5633502"/>
            <a:ext cx="2784029" cy="2849066"/>
          </a:xfrm>
          <a:custGeom>
            <a:avLst/>
            <a:gdLst/>
            <a:ahLst/>
            <a:cxnLst/>
            <a:rect r="r" b="b" t="t" l="l"/>
            <a:pathLst>
              <a:path h="2849066" w="2784029">
                <a:moveTo>
                  <a:pt x="0" y="0"/>
                </a:moveTo>
                <a:lnTo>
                  <a:pt x="2784029" y="0"/>
                </a:lnTo>
                <a:lnTo>
                  <a:pt x="2784029" y="2849066"/>
                </a:lnTo>
                <a:lnTo>
                  <a:pt x="0" y="2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486" t="-2912" r="-1993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51394" y="5633502"/>
            <a:ext cx="2346594" cy="2849066"/>
          </a:xfrm>
          <a:custGeom>
            <a:avLst/>
            <a:gdLst/>
            <a:ahLst/>
            <a:cxnLst/>
            <a:rect r="r" b="b" t="t" l="l"/>
            <a:pathLst>
              <a:path h="2849066" w="2346594">
                <a:moveTo>
                  <a:pt x="0" y="0"/>
                </a:moveTo>
                <a:lnTo>
                  <a:pt x="2346595" y="0"/>
                </a:lnTo>
                <a:lnTo>
                  <a:pt x="2346595" y="2849066"/>
                </a:lnTo>
                <a:lnTo>
                  <a:pt x="0" y="2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543721" y="495528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FACULTY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125330"/>
            <a:ext cx="8187739" cy="1313938"/>
            <a:chOff x="0" y="0"/>
            <a:chExt cx="2156442" cy="3460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6442" cy="346058"/>
            </a:xfrm>
            <a:custGeom>
              <a:avLst/>
              <a:gdLst/>
              <a:ahLst/>
              <a:cxnLst/>
              <a:rect r="r" b="b" t="t" l="l"/>
              <a:pathLst>
                <a:path h="346058" w="2156442">
                  <a:moveTo>
                    <a:pt x="0" y="0"/>
                  </a:moveTo>
                  <a:lnTo>
                    <a:pt x="2156442" y="0"/>
                  </a:lnTo>
                  <a:lnTo>
                    <a:pt x="2156442" y="346058"/>
                  </a:lnTo>
                  <a:lnTo>
                    <a:pt x="0" y="34605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250047" y="1505943"/>
          <a:ext cx="16523603" cy="5517654"/>
        </p:xfrm>
        <a:graphic>
          <a:graphicData uri="http://schemas.openxmlformats.org/drawingml/2006/table">
            <a:tbl>
              <a:tblPr/>
              <a:tblGrid>
                <a:gridCol w="8114961"/>
                <a:gridCol w="8408642"/>
              </a:tblGrid>
              <a:tr h="27481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 u="sng">
                          <a:solidFill>
                            <a:srgbClr val="000000"/>
                          </a:solidFill>
                          <a:latin typeface="Canva Sans 1 Bold"/>
                          <a:hlinkClick r:id="rId8" tooltip="https://cs.du.ac.in/uploads/faculty/br_resume.pdf"/>
                        </a:rPr>
                        <a:t>Bharti</a:t>
                      </a: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Assistant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 u="sng">
                          <a:solidFill>
                            <a:srgbClr val="000000"/>
                          </a:solidFill>
                          <a:latin typeface="Canva Sans 1 Bold"/>
                          <a:hlinkClick r:id="rId9" tooltip="https://cs.du.ac.in/uploads/faculty/CV_Ankit_Rajpal.pdf"/>
                        </a:rPr>
                        <a:t>Ankit Rajpal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Assistant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6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Kuldeep Singh</a:t>
                      </a: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Assistant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Yogendra Meena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Assistant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7" id="17"/>
          <p:cNvSpPr/>
          <p:nvPr/>
        </p:nvSpPr>
        <p:spPr>
          <a:xfrm flipH="false" flipV="false" rot="0">
            <a:off x="7152682" y="1553413"/>
            <a:ext cx="2080199" cy="2672180"/>
          </a:xfrm>
          <a:custGeom>
            <a:avLst/>
            <a:gdLst/>
            <a:ahLst/>
            <a:cxnLst/>
            <a:rect r="r" b="b" t="t" l="l"/>
            <a:pathLst>
              <a:path h="2672180" w="2080199">
                <a:moveTo>
                  <a:pt x="0" y="0"/>
                </a:moveTo>
                <a:lnTo>
                  <a:pt x="2080199" y="0"/>
                </a:lnTo>
                <a:lnTo>
                  <a:pt x="2080199" y="2672180"/>
                </a:lnTo>
                <a:lnTo>
                  <a:pt x="0" y="2672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775" r="0" b="-377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38576" y="1553413"/>
            <a:ext cx="2335074" cy="2672180"/>
          </a:xfrm>
          <a:custGeom>
            <a:avLst/>
            <a:gdLst/>
            <a:ahLst/>
            <a:cxnLst/>
            <a:rect r="r" b="b" t="t" l="l"/>
            <a:pathLst>
              <a:path h="2672180" w="2335074">
                <a:moveTo>
                  <a:pt x="0" y="0"/>
                </a:moveTo>
                <a:lnTo>
                  <a:pt x="2335074" y="0"/>
                </a:lnTo>
                <a:lnTo>
                  <a:pt x="2335074" y="2672180"/>
                </a:lnTo>
                <a:lnTo>
                  <a:pt x="0" y="2672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77377" y="4289177"/>
            <a:ext cx="2155504" cy="2883250"/>
          </a:xfrm>
          <a:custGeom>
            <a:avLst/>
            <a:gdLst/>
            <a:ahLst/>
            <a:cxnLst/>
            <a:rect r="r" b="b" t="t" l="l"/>
            <a:pathLst>
              <a:path h="2883250" w="2155504">
                <a:moveTo>
                  <a:pt x="0" y="0"/>
                </a:moveTo>
                <a:lnTo>
                  <a:pt x="2155504" y="0"/>
                </a:lnTo>
                <a:lnTo>
                  <a:pt x="2155504" y="2883249"/>
                </a:lnTo>
                <a:lnTo>
                  <a:pt x="0" y="2883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120" r="0" b="-312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304837" y="4314181"/>
            <a:ext cx="2468813" cy="2833242"/>
          </a:xfrm>
          <a:custGeom>
            <a:avLst/>
            <a:gdLst/>
            <a:ahLst/>
            <a:cxnLst/>
            <a:rect r="r" b="b" t="t" l="l"/>
            <a:pathLst>
              <a:path h="2833242" w="2468813">
                <a:moveTo>
                  <a:pt x="0" y="0"/>
                </a:moveTo>
                <a:lnTo>
                  <a:pt x="2468813" y="0"/>
                </a:lnTo>
                <a:lnTo>
                  <a:pt x="2468813" y="2833241"/>
                </a:lnTo>
                <a:lnTo>
                  <a:pt x="0" y="28332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409" t="-5772" r="0" b="-5772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22169" y="7147422"/>
          <a:ext cx="7421425" cy="2563117"/>
        </p:xfrm>
        <a:graphic>
          <a:graphicData uri="http://schemas.openxmlformats.org/drawingml/2006/table">
            <a:tbl>
              <a:tblPr/>
              <a:tblGrid>
                <a:gridCol w="7421425"/>
              </a:tblGrid>
              <a:tr h="25631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Dr.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Reena Kasana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1 Bold"/>
                        </a:rPr>
                        <a:t>Assistant Professor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10892583" y="7147422"/>
            <a:ext cx="1872028" cy="2563117"/>
          </a:xfrm>
          <a:custGeom>
            <a:avLst/>
            <a:gdLst/>
            <a:ahLst/>
            <a:cxnLst/>
            <a:rect r="r" b="b" t="t" l="l"/>
            <a:pathLst>
              <a:path h="2563117" w="1872028">
                <a:moveTo>
                  <a:pt x="0" y="0"/>
                </a:moveTo>
                <a:lnTo>
                  <a:pt x="1872028" y="0"/>
                </a:lnTo>
                <a:lnTo>
                  <a:pt x="1872028" y="2563117"/>
                </a:lnTo>
                <a:lnTo>
                  <a:pt x="0" y="25631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528" r="-4720" b="-1528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543721" y="150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FACULTY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4350" y="9772650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</a:t>
            </a:r>
            <a:r>
              <a:rPr lang="en-US" sz="3000">
                <a:solidFill>
                  <a:srgbClr val="000000"/>
                </a:solidFill>
                <a:latin typeface="Nunito"/>
              </a:rPr>
              <a:t> Dept. of Computer Science, University of Delhi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7791661"/>
            <a:chOff x="0" y="0"/>
            <a:chExt cx="4274726" cy="2052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052125"/>
            </a:xfrm>
            <a:custGeom>
              <a:avLst/>
              <a:gdLst/>
              <a:ahLst/>
              <a:cxnLst/>
              <a:rect r="r" b="b" t="t" l="l"/>
              <a:pathLst>
                <a:path h="205212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52125"/>
                  </a:lnTo>
                  <a:lnTo>
                    <a:pt x="0" y="2052125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5266" y="125330"/>
            <a:ext cx="14573459" cy="1380613"/>
            <a:chOff x="0" y="0"/>
            <a:chExt cx="3838277" cy="3636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8277" cy="363618"/>
            </a:xfrm>
            <a:custGeom>
              <a:avLst/>
              <a:gdLst/>
              <a:ahLst/>
              <a:cxnLst/>
              <a:rect r="r" b="b" t="t" l="l"/>
              <a:pathLst>
                <a:path h="363618" w="3838277">
                  <a:moveTo>
                    <a:pt x="0" y="0"/>
                  </a:moveTo>
                  <a:lnTo>
                    <a:pt x="3838277" y="0"/>
                  </a:lnTo>
                  <a:lnTo>
                    <a:pt x="3838277" y="363618"/>
                  </a:lnTo>
                  <a:lnTo>
                    <a:pt x="0" y="36361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878973" y="1845411"/>
          <a:ext cx="15726044" cy="7658100"/>
        </p:xfrm>
        <a:graphic>
          <a:graphicData uri="http://schemas.openxmlformats.org/drawingml/2006/table">
            <a:tbl>
              <a:tblPr/>
              <a:tblGrid>
                <a:gridCol w="7731188"/>
                <a:gridCol w="7994856"/>
              </a:tblGrid>
              <a:tr h="139760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Mauji Ram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Senior Assistant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1 Bold"/>
                        </a:rPr>
                        <a:t>Devki Rawat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1 Bold"/>
                        </a:rPr>
                        <a:t>Technical Assistant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31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 1 Bold"/>
                        </a:rPr>
                        <a:t>Rajbir Giri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 1 Bold"/>
                        </a:rPr>
                        <a:t>Office Attendant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Anand Singh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"/>
                        </a:rPr>
                        <a:t>L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aboratory Assistant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221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 1 Bold"/>
                        </a:rPr>
                        <a:t>Himani Saini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 1 Bold"/>
                        </a:rPr>
                        <a:t>Junior Assistant cum Typist 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Nishant Baniwal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Laboratory Attendant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31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Balkishan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Office Attendant (on Contract)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965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Shashi Patwal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1 Bold"/>
                        </a:rPr>
                        <a:t>Junior Assistant cum Typist</a:t>
                      </a:r>
                    </a:p>
                    <a:p>
                      <a:pPr algn="just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7" id="17"/>
          <p:cNvSpPr/>
          <p:nvPr/>
        </p:nvSpPr>
        <p:spPr>
          <a:xfrm flipH="false" flipV="false" rot="0">
            <a:off x="7379974" y="1857241"/>
            <a:ext cx="1189922" cy="1339531"/>
          </a:xfrm>
          <a:custGeom>
            <a:avLst/>
            <a:gdLst/>
            <a:ahLst/>
            <a:cxnLst/>
            <a:rect r="r" b="b" t="t" l="l"/>
            <a:pathLst>
              <a:path h="1339531" w="1189922">
                <a:moveTo>
                  <a:pt x="0" y="0"/>
                </a:moveTo>
                <a:lnTo>
                  <a:pt x="1189922" y="0"/>
                </a:lnTo>
                <a:lnTo>
                  <a:pt x="1189922" y="1339531"/>
                </a:lnTo>
                <a:lnTo>
                  <a:pt x="0" y="1339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44" t="-1981" r="0" b="-1798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79974" y="3230738"/>
            <a:ext cx="1189922" cy="1369049"/>
          </a:xfrm>
          <a:custGeom>
            <a:avLst/>
            <a:gdLst/>
            <a:ahLst/>
            <a:cxnLst/>
            <a:rect r="r" b="b" t="t" l="l"/>
            <a:pathLst>
              <a:path h="1369049" w="1189922">
                <a:moveTo>
                  <a:pt x="0" y="0"/>
                </a:moveTo>
                <a:lnTo>
                  <a:pt x="1189922" y="0"/>
                </a:lnTo>
                <a:lnTo>
                  <a:pt x="1189922" y="1369049"/>
                </a:lnTo>
                <a:lnTo>
                  <a:pt x="0" y="1369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" t="0" r="-3667" b="-814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79974" y="4599787"/>
            <a:ext cx="1189922" cy="1683261"/>
          </a:xfrm>
          <a:custGeom>
            <a:avLst/>
            <a:gdLst/>
            <a:ahLst/>
            <a:cxnLst/>
            <a:rect r="r" b="b" t="t" l="l"/>
            <a:pathLst>
              <a:path h="1683261" w="1189922">
                <a:moveTo>
                  <a:pt x="0" y="0"/>
                </a:moveTo>
                <a:lnTo>
                  <a:pt x="1189922" y="0"/>
                </a:lnTo>
                <a:lnTo>
                  <a:pt x="1189922" y="1683261"/>
                </a:lnTo>
                <a:lnTo>
                  <a:pt x="0" y="1683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993" t="-3812" r="-1138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79974" y="6321148"/>
            <a:ext cx="1189922" cy="1358721"/>
          </a:xfrm>
          <a:custGeom>
            <a:avLst/>
            <a:gdLst/>
            <a:ahLst/>
            <a:cxnLst/>
            <a:rect r="r" b="b" t="t" l="l"/>
            <a:pathLst>
              <a:path h="1358721" w="1189922">
                <a:moveTo>
                  <a:pt x="0" y="0"/>
                </a:moveTo>
                <a:lnTo>
                  <a:pt x="1189922" y="0"/>
                </a:lnTo>
                <a:lnTo>
                  <a:pt x="1189922" y="1358720"/>
                </a:lnTo>
                <a:lnTo>
                  <a:pt x="0" y="1358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5002" r="-17662" b="-865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05235" y="1845411"/>
            <a:ext cx="1389278" cy="1348084"/>
          </a:xfrm>
          <a:custGeom>
            <a:avLst/>
            <a:gdLst/>
            <a:ahLst/>
            <a:cxnLst/>
            <a:rect r="r" b="b" t="t" l="l"/>
            <a:pathLst>
              <a:path h="1348084" w="1389278">
                <a:moveTo>
                  <a:pt x="0" y="0"/>
                </a:moveTo>
                <a:lnTo>
                  <a:pt x="1389278" y="0"/>
                </a:lnTo>
                <a:lnTo>
                  <a:pt x="1389278" y="1348084"/>
                </a:lnTo>
                <a:lnTo>
                  <a:pt x="0" y="13480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086" r="-4701" b="-21394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205235" y="3196772"/>
            <a:ext cx="1389278" cy="1353942"/>
          </a:xfrm>
          <a:custGeom>
            <a:avLst/>
            <a:gdLst/>
            <a:ahLst/>
            <a:cxnLst/>
            <a:rect r="r" b="b" t="t" l="l"/>
            <a:pathLst>
              <a:path h="1353942" w="1389278">
                <a:moveTo>
                  <a:pt x="0" y="0"/>
                </a:moveTo>
                <a:lnTo>
                  <a:pt x="1389278" y="0"/>
                </a:lnTo>
                <a:lnTo>
                  <a:pt x="1389278" y="1353942"/>
                </a:lnTo>
                <a:lnTo>
                  <a:pt x="0" y="13539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565" r="0" b="-1156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29636" y="4637887"/>
            <a:ext cx="1389278" cy="1683261"/>
          </a:xfrm>
          <a:custGeom>
            <a:avLst/>
            <a:gdLst/>
            <a:ahLst/>
            <a:cxnLst/>
            <a:rect r="r" b="b" t="t" l="l"/>
            <a:pathLst>
              <a:path h="1683261" w="1389278">
                <a:moveTo>
                  <a:pt x="0" y="0"/>
                </a:moveTo>
                <a:lnTo>
                  <a:pt x="1389278" y="0"/>
                </a:lnTo>
                <a:lnTo>
                  <a:pt x="1389278" y="1683261"/>
                </a:lnTo>
                <a:lnTo>
                  <a:pt x="0" y="16832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67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48938" y="450300"/>
            <a:ext cx="7420958" cy="66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Fredoka One Bold"/>
              </a:rPr>
              <a:t>ADMINISTRATIVE STAFF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65904" y="461075"/>
            <a:ext cx="10429031" cy="65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0"/>
              </a:lnSpc>
            </a:pPr>
            <a:r>
              <a:rPr lang="en-US" sz="3907">
                <a:solidFill>
                  <a:srgbClr val="000000"/>
                </a:solidFill>
                <a:latin typeface="Fredoka One Bold"/>
              </a:rPr>
              <a:t>TECHNICAL STAFF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798786"/>
            <a:ext cx="16348841" cy="480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2841">
                <a:solidFill>
                  <a:srgbClr val="000000"/>
                </a:solidFill>
                <a:latin typeface="Nunito"/>
              </a:rPr>
              <a:t>2023 Orientation Session | DUCS |  Dept. of Computer Science, University of Delhi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5251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631892" y="0"/>
            <a:ext cx="8009976" cy="1730229"/>
            <a:chOff x="0" y="0"/>
            <a:chExt cx="2109623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3104" y="265015"/>
            <a:ext cx="9465181" cy="235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6"/>
              </a:lnSpc>
            </a:pPr>
            <a:r>
              <a:rPr lang="en-US" sz="6797">
                <a:solidFill>
                  <a:srgbClr val="000000"/>
                </a:solidFill>
                <a:latin typeface="Fredoka One Bold"/>
              </a:rPr>
              <a:t>DUCS PANEL </a:t>
            </a:r>
          </a:p>
          <a:p>
            <a:pPr algn="ctr">
              <a:lnSpc>
                <a:spcPts val="951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0231" y="2574597"/>
            <a:ext cx="9740864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anva Sans 1"/>
              </a:rPr>
              <a:t>Aditya Shiromani  - PRESIDENT(MCA)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304" y="3823008"/>
            <a:ext cx="10999927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anva Sans 1"/>
              </a:rPr>
              <a:t>Sajal Maheshwari - VICE PRESIDENT(MSc)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0231" y="7472680"/>
            <a:ext cx="9407011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anva Sans 1"/>
              </a:rPr>
              <a:t>Priya Gaur -JOINT  SECRETARY(MCA)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6220461"/>
            <a:ext cx="10125914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anva Sans 1"/>
              </a:rPr>
              <a:t>Hardik Chawda- Treasurer (MCA)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576611" y="8801100"/>
            <a:ext cx="19974273" cy="1861295"/>
            <a:chOff x="0" y="0"/>
            <a:chExt cx="26632364" cy="248172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6632364" cy="2481727"/>
              <a:chOff x="0" y="0"/>
              <a:chExt cx="5260714" cy="4902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260714" cy="490218"/>
              </a:xfrm>
              <a:custGeom>
                <a:avLst/>
                <a:gdLst/>
                <a:ahLst/>
                <a:cxnLst/>
                <a:rect r="r" b="b" t="t" l="l"/>
                <a:pathLst>
                  <a:path h="490218" w="5260714">
                    <a:moveTo>
                      <a:pt x="0" y="0"/>
                    </a:moveTo>
                    <a:lnTo>
                      <a:pt x="5260714" y="0"/>
                    </a:lnTo>
                    <a:lnTo>
                      <a:pt x="5260714" y="490218"/>
                    </a:lnTo>
                    <a:lnTo>
                      <a:pt x="0" y="49021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809982" y="852952"/>
              <a:ext cx="230124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unito"/>
                </a:rPr>
                <a:t>2023 Orientation Session | DUCS |  Dept. of Computer Science, University of Delhi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93304" y="5071420"/>
            <a:ext cx="943261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Canva Sans 1"/>
              </a:rPr>
              <a:t>Vaishnavi - General Secretary(MSc)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631892" y="0"/>
            <a:ext cx="8009976" cy="1730229"/>
            <a:chOff x="0" y="0"/>
            <a:chExt cx="2109623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3104" y="265015"/>
            <a:ext cx="9465181" cy="235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6"/>
              </a:lnSpc>
            </a:pPr>
            <a:r>
              <a:rPr lang="en-US" sz="6797">
                <a:solidFill>
                  <a:srgbClr val="000000"/>
                </a:solidFill>
                <a:latin typeface="Fredoka One Bold"/>
              </a:rPr>
              <a:t>EVENTS</a:t>
            </a:r>
          </a:p>
          <a:p>
            <a:pPr algn="ctr">
              <a:lnSpc>
                <a:spcPts val="951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2075" y="2120655"/>
            <a:ext cx="12524905" cy="557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5708" indent="-487854" lvl="1">
              <a:lnSpc>
                <a:spcPts val="6326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Canva Sans 1"/>
              </a:rPr>
              <a:t>Tech Fest- </a:t>
            </a:r>
            <a:r>
              <a:rPr lang="en-US" sz="4519">
                <a:solidFill>
                  <a:srgbClr val="000000"/>
                </a:solidFill>
                <a:latin typeface="Canva Sans 1"/>
              </a:rPr>
              <a:t>Sankalan</a:t>
            </a:r>
          </a:p>
          <a:p>
            <a:pPr marL="975708" indent="-487854" lvl="1">
              <a:lnSpc>
                <a:spcPts val="6326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Canva Sans 1"/>
              </a:rPr>
              <a:t>Srijan Magazine</a:t>
            </a:r>
          </a:p>
          <a:p>
            <a:pPr marL="975708" indent="-487854" lvl="1">
              <a:lnSpc>
                <a:spcPts val="6326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Canva Sans 1"/>
              </a:rPr>
              <a:t>Diwali Night</a:t>
            </a:r>
          </a:p>
          <a:p>
            <a:pPr marL="975708" indent="-487854" lvl="1">
              <a:lnSpc>
                <a:spcPts val="6326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Canva Sans 1"/>
              </a:rPr>
              <a:t>Societies - Ex: Designing, Marketing.</a:t>
            </a:r>
          </a:p>
          <a:p>
            <a:pPr marL="975708" indent="-487854" lvl="1">
              <a:lnSpc>
                <a:spcPts val="6326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Canva Sans 1"/>
              </a:rPr>
              <a:t>Interactive sessions with the Alumni and conduct of seminars.</a:t>
            </a:r>
          </a:p>
          <a:p>
            <a:pPr marL="975708" indent="-487854" lvl="1">
              <a:lnSpc>
                <a:spcPts val="6326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Canva Sans 1"/>
              </a:rPr>
              <a:t>Sports Day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394" y="9312226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 Dept. of Computer Science, University of Delhi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0138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30394" y="215255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31892" y="0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6452" y="1730229"/>
            <a:ext cx="3826652" cy="4747430"/>
          </a:xfrm>
          <a:custGeom>
            <a:avLst/>
            <a:gdLst/>
            <a:ahLst/>
            <a:cxnLst/>
            <a:rect r="r" b="b" t="t" l="l"/>
            <a:pathLst>
              <a:path h="4747430" w="3826652">
                <a:moveTo>
                  <a:pt x="0" y="0"/>
                </a:moveTo>
                <a:lnTo>
                  <a:pt x="3826652" y="0"/>
                </a:lnTo>
                <a:lnTo>
                  <a:pt x="3826652" y="4747429"/>
                </a:lnTo>
                <a:lnTo>
                  <a:pt x="0" y="474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6000"/>
            </a:blip>
            <a:stretch>
              <a:fillRect l="0" t="-8730" r="0" b="-529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346450" y="3775532"/>
            <a:ext cx="4427200" cy="4903672"/>
          </a:xfrm>
          <a:custGeom>
            <a:avLst/>
            <a:gdLst/>
            <a:ahLst/>
            <a:cxnLst/>
            <a:rect r="r" b="b" t="t" l="l"/>
            <a:pathLst>
              <a:path h="4903672" w="4427200">
                <a:moveTo>
                  <a:pt x="0" y="0"/>
                </a:moveTo>
                <a:lnTo>
                  <a:pt x="4427200" y="0"/>
                </a:lnTo>
                <a:lnTo>
                  <a:pt x="4427200" y="4903672"/>
                </a:lnTo>
                <a:lnTo>
                  <a:pt x="0" y="49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32" t="-1023" r="-766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81270" y="198071"/>
            <a:ext cx="9465181" cy="235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6"/>
              </a:lnSpc>
            </a:pPr>
            <a:r>
              <a:rPr lang="en-US" sz="6797">
                <a:solidFill>
                  <a:srgbClr val="000000"/>
                </a:solidFill>
                <a:latin typeface="Fredoka One Bold"/>
              </a:rPr>
              <a:t>EVENTS</a:t>
            </a:r>
          </a:p>
          <a:p>
            <a:pPr algn="ctr">
              <a:lnSpc>
                <a:spcPts val="951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 Orientation Session | DUCS |  Dept. of Computer Science, University of Delhi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95009" y="2470377"/>
            <a:ext cx="835652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914D"/>
                </a:solidFill>
                <a:latin typeface="Canva Sans 1 Bold"/>
              </a:rPr>
              <a:t>SANKALAN : Annual Tech Fest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95009" y="4617763"/>
            <a:ext cx="8701372" cy="30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1"/>
              </a:rPr>
              <a:t>This is the annual tech fest of DUCS which has been our pride for more than a decade now. Since its inception in 2005, it has been a part &amp; parcel of lives at DUCS. Both Intra and Inter Sankalan includes loads of tech , non-tech and fun events.</a:t>
            </a:r>
          </a:p>
          <a:p>
            <a:pPr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DAFvX6aD0zU</dc:identifier>
  <dcterms:modified xsi:type="dcterms:W3CDTF">2011-08-01T06:04:30Z</dcterms:modified>
  <cp:revision>1</cp:revision>
  <dc:title>Orientation 2023</dc:title>
</cp:coreProperties>
</file>